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324" r:id="rId5"/>
    <p:sldId id="264" r:id="rId6"/>
    <p:sldId id="265" r:id="rId7"/>
    <p:sldId id="261" r:id="rId8"/>
    <p:sldId id="325" r:id="rId9"/>
    <p:sldId id="298" r:id="rId10"/>
    <p:sldId id="271" r:id="rId11"/>
    <p:sldId id="313" r:id="rId12"/>
    <p:sldId id="299" r:id="rId13"/>
    <p:sldId id="300" r:id="rId14"/>
    <p:sldId id="301" r:id="rId15"/>
    <p:sldId id="307" r:id="rId16"/>
    <p:sldId id="311" r:id="rId17"/>
    <p:sldId id="263" r:id="rId18"/>
    <p:sldId id="289" r:id="rId19"/>
    <p:sldId id="332" r:id="rId20"/>
    <p:sldId id="327" r:id="rId21"/>
    <p:sldId id="328" r:id="rId22"/>
    <p:sldId id="329" r:id="rId23"/>
    <p:sldId id="330" r:id="rId24"/>
    <p:sldId id="333" r:id="rId25"/>
    <p:sldId id="266" r:id="rId26"/>
    <p:sldId id="267" r:id="rId27"/>
    <p:sldId id="292" r:id="rId28"/>
    <p:sldId id="293" r:id="rId29"/>
    <p:sldId id="268" r:id="rId30"/>
    <p:sldId id="303" r:id="rId31"/>
    <p:sldId id="304" r:id="rId32"/>
    <p:sldId id="269" r:id="rId33"/>
    <p:sldId id="272" r:id="rId34"/>
    <p:sldId id="276" r:id="rId35"/>
    <p:sldId id="277" r:id="rId36"/>
    <p:sldId id="278" r:id="rId37"/>
    <p:sldId id="279" r:id="rId38"/>
    <p:sldId id="312" r:id="rId39"/>
    <p:sldId id="302" r:id="rId40"/>
    <p:sldId id="336" r:id="rId41"/>
    <p:sldId id="285" r:id="rId42"/>
    <p:sldId id="286" r:id="rId43"/>
    <p:sldId id="335" r:id="rId44"/>
    <p:sldId id="334" r:id="rId45"/>
    <p:sldId id="287" r:id="rId46"/>
    <p:sldId id="31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16030-ED9E-4B19-9DD6-451F97614CFB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20F46-6344-405A-B12C-333337EF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>
              <a:latin typeface="Tahoma" panose="020B0604030504040204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37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5011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81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87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1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1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87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6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1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0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7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87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60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1E0AD-5D05-4F48-AA36-D976BADF14F5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A75FD-5C7D-4CB2-8F19-E91BC7D29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9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4069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Forte" panose="03060902040502070203" pitchFamily="66" charset="0"/>
              </a:rPr>
              <a:t>Some </a:t>
            </a:r>
            <a:r>
              <a:rPr lang="en-US" dirty="0" smtClean="0">
                <a:latin typeface="Forte" panose="03060902040502070203" pitchFamily="66" charset="0"/>
              </a:rPr>
              <a:t>Good/Poor </a:t>
            </a:r>
            <a:r>
              <a:rPr lang="en-US" dirty="0" smtClean="0">
                <a:latin typeface="Forte" panose="03060902040502070203" pitchFamily="66" charset="0"/>
              </a:rPr>
              <a:t/>
            </a:r>
            <a:br>
              <a:rPr lang="en-US" dirty="0" smtClean="0">
                <a:latin typeface="Forte" panose="03060902040502070203" pitchFamily="66" charset="0"/>
              </a:rPr>
            </a:br>
            <a:r>
              <a:rPr lang="en-US" dirty="0" smtClean="0">
                <a:latin typeface="Forte" panose="03060902040502070203" pitchFamily="66" charset="0"/>
              </a:rPr>
              <a:t>Designs</a:t>
            </a:r>
            <a:endParaRPr lang="en-US" dirty="0"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9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66" y="590347"/>
            <a:ext cx="3657881" cy="568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9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0817" y="618186"/>
            <a:ext cx="2583287" cy="5584914"/>
          </a:xfrm>
        </p:spPr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smtClean="0"/>
              <a:t>is </a:t>
            </a:r>
            <a:r>
              <a:rPr lang="en-US" sz="2000" dirty="0"/>
              <a:t>not </a:t>
            </a:r>
            <a:r>
              <a:rPr lang="en-US" sz="2000" dirty="0" smtClean="0"/>
              <a:t>always about good/bad </a:t>
            </a:r>
            <a:r>
              <a:rPr lang="en-US" sz="2000" dirty="0"/>
              <a:t>design, it’s about the </a:t>
            </a:r>
            <a:r>
              <a:rPr lang="en-US" sz="2000" dirty="0" smtClean="0"/>
              <a:t>usable/possible design..</a:t>
            </a:r>
            <a:br>
              <a:rPr lang="en-US" sz="2000" dirty="0" smtClean="0"/>
            </a:br>
            <a:r>
              <a:rPr lang="en-US" sz="2000" dirty="0" smtClean="0"/>
              <a:t>In </a:t>
            </a:r>
            <a:r>
              <a:rPr lang="en-US" sz="2000" dirty="0"/>
              <a:t>this case, an Inn ’n’ Out fast food outlet almost never got built because the architect made too good of a design.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418" y="618186"/>
            <a:ext cx="7223790" cy="55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1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some bad desig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30" y="831615"/>
            <a:ext cx="5137865" cy="558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7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some bad desig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09" y="365125"/>
            <a:ext cx="8070878" cy="605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1842" y="722710"/>
            <a:ext cx="4572000" cy="55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2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4868" y="790162"/>
            <a:ext cx="5386801" cy="53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7"/>
            <a:ext cx="5621527" cy="4188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52" y="715452"/>
            <a:ext cx="4288648" cy="57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2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2" y="1862931"/>
            <a:ext cx="5438775" cy="4276725"/>
          </a:xfrm>
        </p:spPr>
      </p:pic>
    </p:spTree>
    <p:extLst>
      <p:ext uri="{BB962C8B-B14F-4D97-AF65-F5344CB8AC3E}">
        <p14:creationId xmlns:p14="http://schemas.microsoft.com/office/powerpoint/2010/main" val="40474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(picture of intersectio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609600"/>
            <a:ext cx="44926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5"/>
          <p:cNvSpPr txBox="1">
            <a:spLocks noChangeArrowheads="1"/>
          </p:cNvSpPr>
          <p:nvPr/>
        </p:nvSpPr>
        <p:spPr bwMode="auto">
          <a:xfrm>
            <a:off x="7086600" y="533401"/>
            <a:ext cx="236220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1pPr>
            <a:lvl2pPr marL="742950" indent="-285750"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2pPr>
            <a:lvl3pPr marL="1143000" indent="-228600"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3pPr>
            <a:lvl4pPr marL="1600200" indent="-228600"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4pPr>
            <a:lvl5pPr marL="2057400" indent="-228600"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9pPr>
          </a:lstStyle>
          <a:p>
            <a:pPr eaLnBrk="1" hangingPunct="1"/>
            <a:r>
              <a:rPr lang="en-US" altLang="en-US"/>
              <a:t>Is that clear that you can turn right when the red lights are on?</a:t>
            </a:r>
          </a:p>
        </p:txBody>
      </p:sp>
    </p:spTree>
    <p:extLst>
      <p:ext uri="{BB962C8B-B14F-4D97-AF65-F5344CB8AC3E}">
        <p14:creationId xmlns:p14="http://schemas.microsoft.com/office/powerpoint/2010/main" val="228587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655" y="699608"/>
            <a:ext cx="5240910" cy="50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981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323" y="1027906"/>
            <a:ext cx="5262306" cy="52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39" y="873360"/>
            <a:ext cx="7380864" cy="46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6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2486" y="914400"/>
            <a:ext cx="4864238" cy="5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some bad desig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38" y="1690688"/>
            <a:ext cx="8440411" cy="395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9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12" y="557940"/>
            <a:ext cx="5240910" cy="50103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9772" y="2562896"/>
            <a:ext cx="3380605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= Desirable ??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6274191" y="3193366"/>
            <a:ext cx="2222695" cy="188507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98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901" y="477654"/>
            <a:ext cx="8552419" cy="5781478"/>
          </a:xfrm>
        </p:spPr>
      </p:pic>
    </p:spTree>
    <p:extLst>
      <p:ext uri="{BB962C8B-B14F-4D97-AF65-F5344CB8AC3E}">
        <p14:creationId xmlns:p14="http://schemas.microsoft.com/office/powerpoint/2010/main" val="16047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83" y="550383"/>
            <a:ext cx="9558219" cy="5451172"/>
          </a:xfrm>
        </p:spPr>
      </p:pic>
    </p:spTree>
    <p:extLst>
      <p:ext uri="{BB962C8B-B14F-4D97-AF65-F5344CB8AC3E}">
        <p14:creationId xmlns:p14="http://schemas.microsoft.com/office/powerpoint/2010/main" val="1659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11"/>
          <p:cNvGrpSpPr>
            <a:grpSpLocks/>
          </p:cNvGrpSpPr>
          <p:nvPr/>
        </p:nvGrpSpPr>
        <p:grpSpPr bwMode="auto">
          <a:xfrm>
            <a:off x="1017588" y="2503489"/>
            <a:ext cx="9144001" cy="523875"/>
            <a:chOff x="0" y="0"/>
            <a:chExt cx="5760" cy="330"/>
          </a:xfrm>
        </p:grpSpPr>
        <p:sp>
          <p:nvSpPr>
            <p:cNvPr id="27654" name="Rectangle 8"/>
            <p:cNvSpPr>
              <a:spLocks noChangeArrowheads="1"/>
            </p:cNvSpPr>
            <p:nvPr/>
          </p:nvSpPr>
          <p:spPr bwMode="auto">
            <a:xfrm>
              <a:off x="0" y="0"/>
              <a:ext cx="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1pPr>
              <a:lvl2pPr marL="742950" indent="-285750"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2pPr>
              <a:lvl3pPr marL="1143000" indent="-228600"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3pPr>
              <a:lvl4pPr marL="1600200" indent="-228600"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4pPr>
              <a:lvl5pPr marL="2057400" indent="-228600"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5" name="Rectangle 9"/>
            <p:cNvSpPr>
              <a:spLocks noChangeArrowheads="1"/>
            </p:cNvSpPr>
            <p:nvPr/>
          </p:nvSpPr>
          <p:spPr bwMode="auto">
            <a:xfrm>
              <a:off x="0" y="0"/>
              <a:ext cx="57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1pPr>
              <a:lvl2pPr marL="742950" indent="-285750"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2pPr>
              <a:lvl3pPr marL="1143000" indent="-228600"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3pPr>
              <a:lvl4pPr marL="1600200" indent="-228600"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4pPr>
              <a:lvl5pPr marL="2057400" indent="-228600">
                <a:spcBef>
                  <a:spcPct val="50000"/>
                </a:spcBef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cs typeface="Times New Roman (Hebrew)" charset="-79"/>
                </a:defRPr>
              </a:lvl9pPr>
            </a:lstStyle>
            <a:p>
              <a:pPr algn="ctr" rtl="1" eaLnBrk="1" hangingPunct="1">
                <a:spcBef>
                  <a:spcPct val="0"/>
                </a:spcBef>
              </a:pPr>
              <a:r>
                <a:rPr lang="ar-SA" altLang="en-US" sz="2400"/>
                <a:t>  </a:t>
              </a:r>
              <a:endParaRPr lang="ar-SA" altLang="en-US" sz="11300"/>
            </a:p>
          </p:txBody>
        </p:sp>
      </p:grpSp>
      <p:pic>
        <p:nvPicPr>
          <p:cNvPr id="27651" name="Picture 10" descr="Tab H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9" y="381001"/>
            <a:ext cx="7583547" cy="238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Text Box 12"/>
          <p:cNvSpPr txBox="1">
            <a:spLocks noChangeArrowheads="1"/>
          </p:cNvSpPr>
          <p:nvPr/>
        </p:nvSpPr>
        <p:spPr bwMode="auto">
          <a:xfrm>
            <a:off x="7848600" y="381001"/>
            <a:ext cx="2590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1pPr>
            <a:lvl2pPr marL="742950" indent="-285750"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2pPr>
            <a:lvl3pPr marL="1143000" indent="-228600"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3pPr>
            <a:lvl4pPr marL="1600200" indent="-228600"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4pPr>
            <a:lvl5pPr marL="2057400" indent="-228600">
              <a:spcBef>
                <a:spcPct val="50000"/>
              </a:spcBef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 (Hebrew)" charset="-79"/>
              </a:defRPr>
            </a:lvl9pPr>
          </a:lstStyle>
          <a:p>
            <a:pPr eaLnBrk="1" hangingPunct="1"/>
            <a:r>
              <a:rPr lang="en-US" altLang="en-US" sz="3600">
                <a:latin typeface="Times New Roman MT Extra Bold" pitchFamily="26" charset="0"/>
              </a:rPr>
              <a:t>Terrible designs!</a:t>
            </a:r>
          </a:p>
        </p:txBody>
      </p:sp>
      <p:pic>
        <p:nvPicPr>
          <p:cNvPr id="27653" name="Picture 13" descr="C:\WINDOWS\Desktop\dolph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422" y="3027364"/>
            <a:ext cx="9339899" cy="335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5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56" y="365125"/>
            <a:ext cx="6008387" cy="5984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Too many tabs…</a:t>
            </a:r>
          </a:p>
        </p:txBody>
      </p:sp>
    </p:spTree>
    <p:extLst>
      <p:ext uri="{BB962C8B-B14F-4D97-AF65-F5344CB8AC3E}">
        <p14:creationId xmlns:p14="http://schemas.microsoft.com/office/powerpoint/2010/main" val="358973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4" y="592997"/>
            <a:ext cx="11412111" cy="56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0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42" y="1168802"/>
            <a:ext cx="5704104" cy="4550175"/>
          </a:xfrm>
        </p:spPr>
      </p:pic>
    </p:spTree>
    <p:extLst>
      <p:ext uri="{BB962C8B-B14F-4D97-AF65-F5344CB8AC3E}">
        <p14:creationId xmlns:p14="http://schemas.microsoft.com/office/powerpoint/2010/main" val="40671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411" y="193182"/>
            <a:ext cx="9478852" cy="63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8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243" y="365124"/>
            <a:ext cx="9573744" cy="59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54" y="365125"/>
            <a:ext cx="11068187" cy="5739461"/>
          </a:xfrm>
        </p:spPr>
      </p:pic>
    </p:spTree>
    <p:extLst>
      <p:ext uri="{BB962C8B-B14F-4D97-AF65-F5344CB8AC3E}">
        <p14:creationId xmlns:p14="http://schemas.microsoft.com/office/powerpoint/2010/main" val="68473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35" y="347232"/>
            <a:ext cx="9707330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3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8789"/>
            <a:ext cx="10058400" cy="6394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34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02" y="250555"/>
            <a:ext cx="10522040" cy="6607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38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6388" name="Picture 2" descr="Bad UI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5125"/>
            <a:ext cx="9839459" cy="6062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4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Bad UI Examp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8794" y="344509"/>
            <a:ext cx="9362941" cy="6066447"/>
          </a:xfrm>
          <a:noFill/>
        </p:spPr>
      </p:pic>
    </p:spTree>
    <p:extLst>
      <p:ext uri="{BB962C8B-B14F-4D97-AF65-F5344CB8AC3E}">
        <p14:creationId xmlns:p14="http://schemas.microsoft.com/office/powerpoint/2010/main" val="19414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994" y="0"/>
            <a:ext cx="6930795" cy="70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552" y="1346492"/>
            <a:ext cx="7806421" cy="438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6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873" y="1827881"/>
            <a:ext cx="5700254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6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011" y="533657"/>
            <a:ext cx="7946265" cy="55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 smtClean="0"/>
              <a:t>How to Distract screen user??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103550" y="1690688"/>
            <a:ext cx="7984900" cy="498412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u="sng" dirty="0"/>
              <a:t>Common Problems in Visual interface Design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Visual Inconsistency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Lack of restraint in the use of design features and elements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Over-use of three dimensional presentations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Over-use of bright colors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Poorly designed icons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en-US" dirty="0"/>
              <a:t>Bad Typography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86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/>
          </p:nvPr>
        </p:nvSpPr>
        <p:spPr>
          <a:xfrm>
            <a:off x="2209800" y="452719"/>
            <a:ext cx="8229600" cy="868363"/>
          </a:xfrm>
        </p:spPr>
        <p:txBody>
          <a:bodyPr vert="horz" lIns="90000" tIns="46800" rIns="90000" bIns="46800" rtlCol="0" anchor="ctr">
            <a:normAutofit fontScale="90000"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altLang="en-US" sz="4800" b="1" dirty="0"/>
              <a:t/>
            </a:r>
            <a:br>
              <a:rPr lang="en-GB" altLang="en-US" sz="4800" b="1" dirty="0"/>
            </a:br>
            <a:r>
              <a:rPr lang="en-GB" altLang="en-US" sz="4900" dirty="0"/>
              <a:t>What Screen Users </a:t>
            </a:r>
            <a:r>
              <a:rPr lang="en-GB" altLang="en-US" sz="4900" dirty="0" smtClean="0"/>
              <a:t>Want!!</a:t>
            </a:r>
            <a:endParaRPr lang="en-GB" altLang="en-US" sz="40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68132" y="1598620"/>
            <a:ext cx="8001000" cy="4661647"/>
          </a:xfrm>
        </p:spPr>
        <p:txBody>
          <a:bodyPr vert="horz" lIns="90000" tIns="46800" rIns="90000" bIns="46800" rtlCol="0">
            <a:no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solidFill>
                  <a:srgbClr val="FF0000"/>
                </a:solidFill>
              </a:rPr>
              <a:t>An orderly, clean, clutter-free appearance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solidFill>
                  <a:schemeClr val="tx2"/>
                </a:solidFill>
              </a:rPr>
              <a:t>An obvious indication </a:t>
            </a:r>
            <a:r>
              <a:rPr lang="en-GB" altLang="en-US" dirty="0"/>
              <a:t>of </a:t>
            </a:r>
            <a:r>
              <a:rPr lang="en-GB" altLang="en-US" dirty="0">
                <a:solidFill>
                  <a:srgbClr val="C00000"/>
                </a:solidFill>
              </a:rPr>
              <a:t>what is being shown </a:t>
            </a:r>
            <a:r>
              <a:rPr lang="en-GB" altLang="en-US" dirty="0"/>
              <a:t>and </a:t>
            </a:r>
            <a:r>
              <a:rPr lang="en-GB" altLang="en-US" dirty="0">
                <a:solidFill>
                  <a:schemeClr val="tx2"/>
                </a:solidFill>
              </a:rPr>
              <a:t>what should be done </a:t>
            </a:r>
            <a:r>
              <a:rPr lang="en-GB" altLang="en-US" dirty="0"/>
              <a:t>with it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solidFill>
                  <a:srgbClr val="FF0000"/>
                </a:solidFill>
              </a:rPr>
              <a:t>Expected information located </a:t>
            </a:r>
            <a:r>
              <a:rPr lang="en-GB" altLang="en-US" dirty="0"/>
              <a:t>where it should be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solidFill>
                  <a:srgbClr val="FF0000"/>
                </a:solidFill>
              </a:rPr>
              <a:t>A clear indication of what relates to what</a:t>
            </a:r>
            <a:r>
              <a:rPr lang="en-GB" altLang="en-US" dirty="0"/>
              <a:t>, including options, headings, captions, data, and so forth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>
                <a:solidFill>
                  <a:srgbClr val="FF0000"/>
                </a:solidFill>
              </a:rPr>
              <a:t>Plain, simple English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A simple way of </a:t>
            </a:r>
            <a:r>
              <a:rPr lang="en-GB" altLang="en-US" dirty="0">
                <a:solidFill>
                  <a:srgbClr val="FF0000"/>
                </a:solidFill>
              </a:rPr>
              <a:t>finding out what is in a system </a:t>
            </a:r>
            <a:r>
              <a:rPr lang="en-GB" altLang="en-US" dirty="0"/>
              <a:t>and </a:t>
            </a:r>
            <a:r>
              <a:rPr lang="en-GB" altLang="en-US" dirty="0">
                <a:solidFill>
                  <a:schemeClr val="tx2"/>
                </a:solidFill>
              </a:rPr>
              <a:t>how to get it out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altLang="en-US" dirty="0"/>
              <a:t>A clear indication of </a:t>
            </a:r>
            <a:r>
              <a:rPr lang="en-GB" altLang="en-US" dirty="0">
                <a:solidFill>
                  <a:srgbClr val="FF0000"/>
                </a:solidFill>
              </a:rPr>
              <a:t>when an action</a:t>
            </a:r>
            <a:r>
              <a:rPr lang="en-GB" altLang="en-US" dirty="0"/>
              <a:t> can make a permanent change in the data or system</a:t>
            </a:r>
          </a:p>
        </p:txBody>
      </p:sp>
    </p:spTree>
    <p:extLst>
      <p:ext uri="{BB962C8B-B14F-4D97-AF65-F5344CB8AC3E}">
        <p14:creationId xmlns:p14="http://schemas.microsoft.com/office/powerpoint/2010/main" val="3440379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i="1" dirty="0" smtClean="0"/>
              <a:t>User Interface Design</a:t>
            </a:r>
          </a:p>
          <a:p>
            <a:pPr marL="0" indent="0">
              <a:buNone/>
            </a:pPr>
            <a:r>
              <a:rPr lang="en-US" sz="4000" dirty="0" smtClean="0"/>
              <a:t>Why design is needed?</a:t>
            </a:r>
          </a:p>
          <a:p>
            <a:r>
              <a:rPr lang="en-US" dirty="0" smtClean="0"/>
              <a:t>Lots of money</a:t>
            </a:r>
          </a:p>
          <a:p>
            <a:r>
              <a:rPr lang="en-US" dirty="0" smtClean="0"/>
              <a:t>Necessity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06261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Assignment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			</a:t>
            </a:r>
            <a:endParaRPr lang="en-US" sz="4000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buNone/>
            </a:pPr>
            <a:r>
              <a:rPr lang="en-US" sz="4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ONE innovative designs/ideas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Product/design which is useful, usable and is being used / desirable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Product/design </a:t>
            </a:r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which </a:t>
            </a:r>
            <a:r>
              <a:rPr lang="en-US" sz="3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useful, usable but not being used</a:t>
            </a:r>
            <a:endParaRPr lang="en-US" sz="3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62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Four Golden Rules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34770" y="1825625"/>
            <a:ext cx="7122459" cy="4351338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en-GB" altLang="en-US" sz="3600" dirty="0" smtClean="0"/>
              <a:t>Knowing </a:t>
            </a:r>
            <a:r>
              <a:rPr lang="en-GB" altLang="en-US" sz="3600" dirty="0" smtClean="0">
                <a:solidFill>
                  <a:srgbClr val="FF0000"/>
                </a:solidFill>
              </a:rPr>
              <a:t>where you are </a:t>
            </a:r>
          </a:p>
          <a:p>
            <a:pPr marL="457200" lvl="1" indent="0" eaLnBrk="1" hangingPunct="1">
              <a:buNone/>
            </a:pPr>
            <a:r>
              <a:rPr lang="en-GB" altLang="en-US" sz="3200" dirty="0" smtClean="0">
                <a:solidFill>
                  <a:schemeClr val="tx2"/>
                </a:solidFill>
              </a:rPr>
              <a:t>	State of system – e.g. Downloading now..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GB" altLang="en-US" sz="3600" dirty="0" smtClean="0"/>
              <a:t>Knowing </a:t>
            </a:r>
            <a:r>
              <a:rPr lang="en-GB" altLang="en-US" sz="3600" dirty="0" smtClean="0">
                <a:solidFill>
                  <a:srgbClr val="FF0000"/>
                </a:solidFill>
              </a:rPr>
              <a:t>what you can do</a:t>
            </a:r>
          </a:p>
          <a:p>
            <a:pPr marL="457200" lvl="1" indent="0" eaLnBrk="1" hangingPunct="1">
              <a:buNone/>
            </a:pPr>
            <a:r>
              <a:rPr lang="en-GB" altLang="en-US" sz="3200" dirty="0" smtClean="0">
                <a:solidFill>
                  <a:schemeClr val="tx2"/>
                </a:solidFill>
              </a:rPr>
              <a:t>	Which text is clickable</a:t>
            </a: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GB" altLang="en-US" sz="3600" dirty="0" smtClean="0"/>
              <a:t>Knowing </a:t>
            </a:r>
            <a:r>
              <a:rPr lang="en-GB" altLang="en-US" sz="3600" dirty="0" smtClean="0">
                <a:solidFill>
                  <a:srgbClr val="FF0000"/>
                </a:solidFill>
              </a:rPr>
              <a:t>where  you are going</a:t>
            </a:r>
          </a:p>
          <a:p>
            <a:pPr marL="457200" lvl="1" indent="0" eaLnBrk="1" hangingPunct="1">
              <a:buNone/>
            </a:pPr>
            <a:r>
              <a:rPr lang="en-US" altLang="en-US" sz="3200" dirty="0" smtClean="0"/>
              <a:t>	or what will happen-  X-Enter, X-</a:t>
            </a:r>
            <a:r>
              <a:rPr lang="en-US" altLang="en-US" sz="3200" dirty="0" err="1" smtClean="0"/>
              <a:t>Exit,Icons</a:t>
            </a:r>
            <a:endParaRPr lang="en-US" altLang="en-US" sz="3200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GB" altLang="en-US" sz="3600" dirty="0" smtClean="0"/>
              <a:t>Knowing </a:t>
            </a:r>
            <a:r>
              <a:rPr lang="en-GB" altLang="en-US" sz="3600" dirty="0" smtClean="0">
                <a:solidFill>
                  <a:srgbClr val="FF0000"/>
                </a:solidFill>
              </a:rPr>
              <a:t>where you’ve been</a:t>
            </a:r>
          </a:p>
          <a:p>
            <a:pPr marL="457200" lvl="1" indent="0" eaLnBrk="1" hangingPunct="1">
              <a:buNone/>
            </a:pPr>
            <a:r>
              <a:rPr lang="en-GB" altLang="en-US" sz="3200" dirty="0" smtClean="0"/>
              <a:t>	or what you’ve done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59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Gulf of Evaluation and the Gulf of Execution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Two </a:t>
            </a:r>
            <a:r>
              <a:rPr lang="en-US" dirty="0"/>
              <a:t>of the many </a:t>
            </a:r>
            <a:r>
              <a:rPr lang="en-US" dirty="0" smtClean="0"/>
              <a:t>challenges :</a:t>
            </a:r>
            <a:endParaRPr lang="en-US" dirty="0"/>
          </a:p>
          <a:p>
            <a:r>
              <a:rPr lang="en-US" b="1" i="1" dirty="0"/>
              <a:t>gulf of evaluation </a:t>
            </a:r>
            <a:r>
              <a:rPr lang="en-US" dirty="0" smtClean="0"/>
              <a:t>: </a:t>
            </a:r>
            <a:r>
              <a:rPr lang="en-US" dirty="0"/>
              <a:t>Understanding the state of the </a:t>
            </a:r>
            <a:r>
              <a:rPr lang="en-US" dirty="0" smtClean="0"/>
              <a:t>system</a:t>
            </a:r>
          </a:p>
          <a:p>
            <a:pPr marL="0" indent="0">
              <a:buNone/>
            </a:pPr>
            <a:r>
              <a:rPr lang="en-US" dirty="0" smtClean="0"/>
              <a:t>	Example</a:t>
            </a:r>
            <a:r>
              <a:rPr lang="en-US" dirty="0"/>
              <a:t>: Copying a large number of files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• </a:t>
            </a:r>
            <a:r>
              <a:rPr lang="en-US" dirty="0"/>
              <a:t>Large gulf of evaluation: hourglass, spinning pinwheel, no details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• </a:t>
            </a:r>
            <a:r>
              <a:rPr lang="en-US" dirty="0"/>
              <a:t>Small gulf of evaluation: progress bar with listing of current file </a:t>
            </a:r>
            <a:r>
              <a:rPr lang="en-US" dirty="0" smtClean="0"/>
              <a:t>	being </a:t>
            </a:r>
            <a:r>
              <a:rPr lang="en-US" dirty="0"/>
              <a:t>copied, and estimated completion time</a:t>
            </a:r>
          </a:p>
          <a:p>
            <a:r>
              <a:rPr lang="en-US" b="1" i="1" dirty="0"/>
              <a:t>gulf of execution </a:t>
            </a:r>
            <a:r>
              <a:rPr lang="en-US" dirty="0" smtClean="0"/>
              <a:t>: </a:t>
            </a:r>
            <a:r>
              <a:rPr lang="en-US" dirty="0"/>
              <a:t>Taking action to accomplish a specific </a:t>
            </a:r>
            <a:r>
              <a:rPr lang="en-US" dirty="0" smtClean="0"/>
              <a:t>goal</a:t>
            </a:r>
          </a:p>
          <a:p>
            <a:pPr marL="0" indent="0">
              <a:buNone/>
            </a:pPr>
            <a:r>
              <a:rPr lang="en-US" dirty="0"/>
              <a:t>	Large gulf of </a:t>
            </a:r>
            <a:r>
              <a:rPr lang="en-US" dirty="0" smtClean="0"/>
              <a:t>execution : add </a:t>
            </a:r>
            <a:r>
              <a:rPr lang="en-US" dirty="0"/>
              <a:t>item to cart, select checkout, enter </a:t>
            </a:r>
            <a:r>
              <a:rPr lang="en-US" dirty="0" smtClean="0"/>
              <a:t>	shipping </a:t>
            </a:r>
            <a:r>
              <a:rPr lang="en-US" dirty="0"/>
              <a:t>address, </a:t>
            </a:r>
            <a:r>
              <a:rPr lang="en-US" dirty="0" smtClean="0"/>
              <a:t>choose shipping </a:t>
            </a:r>
            <a:r>
              <a:rPr lang="en-US" dirty="0"/>
              <a:t>options, enter billing address, </a:t>
            </a:r>
            <a:r>
              <a:rPr lang="en-US" dirty="0" smtClean="0"/>
              <a:t>enter 	payment </a:t>
            </a:r>
            <a:r>
              <a:rPr lang="en-US" dirty="0"/>
              <a:t>details, </a:t>
            </a:r>
            <a:r>
              <a:rPr lang="en-US" dirty="0" smtClean="0"/>
              <a:t>accept/decline </a:t>
            </a:r>
            <a:r>
              <a:rPr lang="en-US" dirty="0"/>
              <a:t>extra offers, review order, </a:t>
            </a:r>
            <a:r>
              <a:rPr lang="en-US" dirty="0" smtClean="0"/>
              <a:t>confirm 	order  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600" dirty="0"/>
              <a:t>Small gulf of execution: Amazon’s 1-Click Ordering</a:t>
            </a:r>
          </a:p>
        </p:txBody>
      </p:sp>
    </p:spTree>
    <p:extLst>
      <p:ext uri="{BB962C8B-B14F-4D97-AF65-F5344CB8AC3E}">
        <p14:creationId xmlns:p14="http://schemas.microsoft.com/office/powerpoint/2010/main" val="313581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071562"/>
            <a:ext cx="62865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071562"/>
            <a:ext cx="6286500" cy="4714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071562"/>
            <a:ext cx="6286500" cy="4714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071562"/>
            <a:ext cx="6286500" cy="471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071562"/>
            <a:ext cx="62865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620" y="114977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4137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525" y="1493949"/>
            <a:ext cx="6129773" cy="45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347" y="1181681"/>
            <a:ext cx="5602309" cy="439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1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215</Words>
  <Application>Microsoft Office PowerPoint</Application>
  <PresentationFormat>Widescreen</PresentationFormat>
  <Paragraphs>51</Paragraphs>
  <Slides>46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 Unicode MS</vt:lpstr>
      <vt:lpstr>Arial</vt:lpstr>
      <vt:lpstr>Calibri</vt:lpstr>
      <vt:lpstr>Calibri Light</vt:lpstr>
      <vt:lpstr>Forte</vt:lpstr>
      <vt:lpstr>Tahoma</vt:lpstr>
      <vt:lpstr>Times New Roman</vt:lpstr>
      <vt:lpstr>Times New Roman (Hebrew)</vt:lpstr>
      <vt:lpstr>Times New Roman MT Extra Bold</vt:lpstr>
      <vt:lpstr>Wingdings</vt:lpstr>
      <vt:lpstr>Office Theme</vt:lpstr>
      <vt:lpstr>Some Good/Poor  Designs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not always about good/bad design, it’s about the usable/possible design.. In this case, an Inn ’n’ Out fast food outlet almost never got built because the architect made too good of a design.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 many tabs…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Distract screen user??</vt:lpstr>
      <vt:lpstr> What Screen Users Want!!</vt:lpstr>
      <vt:lpstr>PowerPoint Presentation</vt:lpstr>
      <vt:lpstr>Assignment 1</vt:lpstr>
      <vt:lpstr>Four Golden Rules</vt:lpstr>
      <vt:lpstr>The Gulf of Evaluation and the Gulf of Execution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Usability Issues</dc:title>
  <dc:creator>Admin</dc:creator>
  <cp:lastModifiedBy>Admin</cp:lastModifiedBy>
  <cp:revision>53</cp:revision>
  <dcterms:created xsi:type="dcterms:W3CDTF">2016-07-13T08:32:25Z</dcterms:created>
  <dcterms:modified xsi:type="dcterms:W3CDTF">2024-01-15T07:01:47Z</dcterms:modified>
</cp:coreProperties>
</file>